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8" r:id="rId3"/>
    <p:sldId id="259" r:id="rId4"/>
    <p:sldId id="265" r:id="rId5"/>
    <p:sldId id="266" r:id="rId6"/>
    <p:sldId id="262" r:id="rId7"/>
    <p:sldId id="263" r:id="rId8"/>
    <p:sldId id="264" r:id="rId9"/>
    <p:sldId id="267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4474-8A2D-EA4B-B1AA-7B8CE8304C98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F1466-F313-A846-9CCC-4FAB30722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 of all signed intersections</a:t>
            </a:r>
            <a:r>
              <a:rPr lang="en-US" baseline="0" dirty="0" smtClean="0"/>
              <a:t> that one of the curves makes with a surface bounded by the other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F1466-F313-A846-9CCC-4FAB30722F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July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July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Characterizing the Geometry and Topology of 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2477675"/>
          </a:xfrm>
        </p:spPr>
        <p:txBody>
          <a:bodyPr>
            <a:normAutofit/>
          </a:bodyPr>
          <a:lstStyle/>
          <a:p>
            <a:r>
              <a:rPr lang="en-US" dirty="0" smtClean="0"/>
              <a:t>Christine </a:t>
            </a:r>
            <a:r>
              <a:rPr lang="en-US" dirty="0" err="1" smtClean="0"/>
              <a:t>Wiersma</a:t>
            </a:r>
            <a:endParaRPr lang="en-US" dirty="0" smtClean="0"/>
          </a:p>
          <a:p>
            <a:r>
              <a:rPr lang="en-US" dirty="0" smtClean="0"/>
              <a:t>Mentor: Dr. Wilma Olson</a:t>
            </a:r>
          </a:p>
          <a:p>
            <a:r>
              <a:rPr lang="en-US" dirty="0" smtClean="0"/>
              <a:t>DIMACS REU</a:t>
            </a:r>
          </a:p>
          <a:p>
            <a:r>
              <a:rPr lang="en-US" dirty="0" smtClean="0"/>
              <a:t>Rutgers University</a:t>
            </a:r>
          </a:p>
          <a:p>
            <a:r>
              <a:rPr lang="en-US" dirty="0" smtClean="0"/>
              <a:t>July 17,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150"/>
            <a:ext cx="8229600" cy="9906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50" y="3482872"/>
            <a:ext cx="3438264" cy="1020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48" y="2709058"/>
            <a:ext cx="3155072" cy="856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880" y="5037490"/>
            <a:ext cx="1179744" cy="1474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347" y="413512"/>
            <a:ext cx="1599967" cy="2136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008" y="5037490"/>
            <a:ext cx="1056681" cy="1479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341" y="5031570"/>
            <a:ext cx="1053343" cy="1474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32" y="4797429"/>
            <a:ext cx="1179604" cy="1572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987" y="2838029"/>
            <a:ext cx="1114655" cy="14862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369" y="2941286"/>
            <a:ext cx="1374222" cy="13742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7183" y="809150"/>
            <a:ext cx="204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Mentor: </a:t>
            </a:r>
          </a:p>
          <a:p>
            <a:pPr algn="ctr"/>
            <a:r>
              <a:rPr lang="en-US" dirty="0" smtClean="0"/>
              <a:t>Dr. Wilma Olson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7085" y="6488668"/>
            <a:ext cx="204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Dr. Eugene </a:t>
            </a:r>
            <a:r>
              <a:rPr lang="en-US" sz="1400" dirty="0" err="1" smtClean="0"/>
              <a:t>Fiorini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76394" y="6486132"/>
            <a:ext cx="204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Rebecca Coulson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9704" y="6488668"/>
            <a:ext cx="204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Matthew </a:t>
            </a:r>
            <a:r>
              <a:rPr lang="en-US" sz="1400" dirty="0" err="1" smtClean="0"/>
              <a:t>Charnley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01991" y="6427683"/>
            <a:ext cx="204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Richard </a:t>
            </a:r>
            <a:r>
              <a:rPr lang="en-US" sz="1400" dirty="0" err="1" smtClean="0"/>
              <a:t>Avelar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55974" y="4360068"/>
            <a:ext cx="1526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Jan </a:t>
            </a:r>
            <a:r>
              <a:rPr lang="en-US" sz="1400" dirty="0" err="1" smtClean="0"/>
              <a:t>Voborník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79141" y="4368796"/>
            <a:ext cx="133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Hadley Black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606" y="2083047"/>
            <a:ext cx="388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Participants Who Volunteered Their Time to Help Me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49144" y="4509833"/>
            <a:ext cx="25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Coordinators</a:t>
            </a:r>
            <a:endParaRPr lang="en-US" dirty="0"/>
          </a:p>
        </p:txBody>
      </p:sp>
      <p:pic>
        <p:nvPicPr>
          <p:cNvPr id="4100" name="Picture 4" descr="Andrew Well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96" y="4879165"/>
            <a:ext cx="1247846" cy="14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8232" y="6427683"/>
            <a:ext cx="15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Andrew Wells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Brooker</a:t>
            </a:r>
            <a:r>
              <a:rPr lang="en-US" dirty="0"/>
              <a:t> RJ. 2012. Concepts of genetics. New York, NY: The McGraw-Hill Companies, Inc. 225-242 p.</a:t>
            </a:r>
          </a:p>
          <a:p>
            <a:r>
              <a:rPr lang="en-US" dirty="0" err="1"/>
              <a:t>Clauvelin</a:t>
            </a:r>
            <a:r>
              <a:rPr lang="en-US" dirty="0"/>
              <a:t> N, Olson WK, Tobias I. 2012. Characterization of the geometry and topology of DNA pictured as a discrete collection of atoms. J. Chem. Theory </a:t>
            </a:r>
            <a:r>
              <a:rPr lang="en-US" dirty="0" err="1"/>
              <a:t>Comput</a:t>
            </a:r>
            <a:r>
              <a:rPr lang="en-US" dirty="0"/>
              <a:t>. 8:1092-1107.</a:t>
            </a:r>
          </a:p>
          <a:p>
            <a:r>
              <a:rPr lang="en-US" dirty="0" smtClean="0"/>
              <a:t>Lu </a:t>
            </a:r>
            <a:r>
              <a:rPr lang="en-US" dirty="0"/>
              <a:t>XJ, </a:t>
            </a:r>
            <a:r>
              <a:rPr lang="en-US" dirty="0" err="1"/>
              <a:t>Bussemaker</a:t>
            </a:r>
            <a:r>
              <a:rPr lang="en-US" dirty="0"/>
              <a:t> HJ, Olson WK. DSSR: an integrated software tool for</a:t>
            </a:r>
            <a:br>
              <a:rPr lang="en-US" dirty="0"/>
            </a:br>
            <a:r>
              <a:rPr lang="en-US" dirty="0"/>
              <a:t>dissecting the spatial structure of RNA. Nucleic Acids Research 2015; </a:t>
            </a:r>
            <a:r>
              <a:rPr lang="en-US" dirty="0" err="1" smtClean="0"/>
              <a:t>doi</a:t>
            </a:r>
            <a:r>
              <a:rPr lang="en-US" dirty="0" smtClean="0"/>
              <a:t>: 10.1093/</a:t>
            </a:r>
            <a:r>
              <a:rPr lang="en-US" dirty="0" err="1" smtClean="0"/>
              <a:t>nar</a:t>
            </a:r>
            <a:r>
              <a:rPr lang="en-US" dirty="0" smtClean="0"/>
              <a:t>/gkv716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9231" cy="4876800"/>
          </a:xfrm>
        </p:spPr>
        <p:txBody>
          <a:bodyPr/>
          <a:lstStyle/>
          <a:p>
            <a:r>
              <a:rPr lang="en-US" dirty="0" smtClean="0"/>
              <a:t>Nucleic Acid</a:t>
            </a:r>
          </a:p>
          <a:p>
            <a:r>
              <a:rPr lang="en-US" dirty="0" smtClean="0"/>
              <a:t>Composed of nucleotides </a:t>
            </a:r>
          </a:p>
          <a:p>
            <a:r>
              <a:rPr lang="en-US" dirty="0" smtClean="0"/>
              <a:t>Strand twists and bends allowing nucleotides to interact and create a 3D structure</a:t>
            </a:r>
          </a:p>
          <a:p>
            <a:endParaRPr lang="en-US" dirty="0"/>
          </a:p>
        </p:txBody>
      </p:sp>
      <p:pic>
        <p:nvPicPr>
          <p:cNvPr id="7" name="Picture 6" descr="Screen Shot 2015-07-13 at 12.32.4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668">
            <a:off x="5542772" y="3389748"/>
            <a:ext cx="2470023" cy="3270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747">
            <a:off x="5531998" y="504588"/>
            <a:ext cx="2766757" cy="4107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7725" y="4152935"/>
            <a:ext cx="175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/>
              <a:t>Rana</a:t>
            </a:r>
            <a:r>
              <a:rPr lang="en-US" sz="600" dirty="0" smtClean="0"/>
              <a:t> TM. 2007. Chemical and structural features of RNA and DNA helices.  Nature Reviews Molecular Cell Biology. Internet.</a:t>
            </a:r>
            <a:endParaRPr lang="en-US" sz="600" dirty="0"/>
          </a:p>
        </p:txBody>
      </p:sp>
      <p:pic>
        <p:nvPicPr>
          <p:cNvPr id="8" name="Picture 7" descr="Screen Shot 2015-07-13 at 12.33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7" y="4041063"/>
            <a:ext cx="1713311" cy="2550273"/>
          </a:xfrm>
          <a:prstGeom prst="rect">
            <a:avLst/>
          </a:prstGeom>
        </p:spPr>
      </p:pic>
      <p:pic>
        <p:nvPicPr>
          <p:cNvPr id="9" name="Picture 8" descr="Screen Shot 2015-07-13 at 12.33.02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9" y="3809749"/>
            <a:ext cx="2249813" cy="278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032" y="6581001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465" y="6591337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6156" y="6591337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36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Junctions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0" y="1524000"/>
            <a:ext cx="3659212" cy="3646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700" y="5325800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90" y="431372"/>
            <a:ext cx="3200400" cy="290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4723" y="3256518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  <p:pic>
        <p:nvPicPr>
          <p:cNvPr id="8" name="Picture 7" descr="Screen Shot 2015-07-13 at 12.48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62" y="533400"/>
            <a:ext cx="14859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3901">
            <a:off x="3980690" y="3503189"/>
            <a:ext cx="50292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0560" y="5770880"/>
            <a:ext cx="303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My 3D structure of the </a:t>
            </a:r>
            <a:r>
              <a:rPr lang="en-US" sz="1400" dirty="0" err="1" smtClean="0"/>
              <a:t>tRNA</a:t>
            </a:r>
            <a:r>
              <a:rPr lang="en-US" sz="1400" dirty="0" smtClean="0"/>
              <a:t> junction in a different orientation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49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Ribbon Structure and Material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88903" cy="4876800"/>
          </a:xfrm>
        </p:spPr>
        <p:txBody>
          <a:bodyPr/>
          <a:lstStyle/>
          <a:p>
            <a:r>
              <a:rPr lang="en-US" dirty="0" smtClean="0"/>
              <a:t>Ribbon: smooth characterization of RNA’s structure</a:t>
            </a:r>
          </a:p>
          <a:p>
            <a:endParaRPr lang="en-US" dirty="0" smtClean="0"/>
          </a:p>
          <a:p>
            <a:r>
              <a:rPr lang="en-US" dirty="0" smtClean="0"/>
              <a:t>Material Frames: Set of 3 normal vectors that define the curve.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33" y="4224530"/>
            <a:ext cx="3654870" cy="1750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9911" y="613412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Clauvelin</a:t>
            </a:r>
            <a:r>
              <a:rPr lang="en-US" sz="800" dirty="0"/>
              <a:t> </a:t>
            </a:r>
            <a:r>
              <a:rPr lang="en-US" sz="800" dirty="0" smtClean="0"/>
              <a:t>N, et al. 2012. Characterization of the Geometry and Topology of DNA Pictured as a Discrete Collection of Atoms. J. Chem. Theory </a:t>
            </a:r>
            <a:r>
              <a:rPr lang="en-US" sz="800" dirty="0" err="1" smtClean="0"/>
              <a:t>Comput</a:t>
            </a:r>
            <a:r>
              <a:rPr lang="en-US" sz="800" dirty="0" smtClean="0"/>
              <a:t>. 1093. Print.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02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curve: Uses vertices connected by line segments as the centerline and a material frame to describe the rest of the curve.</a:t>
            </a:r>
          </a:p>
          <a:p>
            <a:r>
              <a:rPr lang="en-US" dirty="0" smtClean="0"/>
              <a:t>I chose P and C1’ atoms to build this discrete curve </a:t>
            </a:r>
          </a:p>
          <a:p>
            <a:pPr lvl="1"/>
            <a:r>
              <a:rPr lang="en-US" dirty="0" smtClean="0"/>
              <a:t>P is part of the backbone and defines the centerline of the curve</a:t>
            </a:r>
          </a:p>
          <a:p>
            <a:pPr lvl="1"/>
            <a:r>
              <a:rPr lang="en-US" dirty="0" smtClean="0"/>
              <a:t>C1’ is the backbone atom directly connected to the bases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92" y="4047224"/>
            <a:ext cx="5611008" cy="2019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8167" y="597184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Clauvelin</a:t>
            </a:r>
            <a:r>
              <a:rPr lang="en-US" sz="800" dirty="0"/>
              <a:t> </a:t>
            </a:r>
            <a:r>
              <a:rPr lang="en-US" sz="800" dirty="0" smtClean="0"/>
              <a:t>N, et al. 2012. Characterization of the Geometry and Topology of DNA Pictured as a Discrete Collection of Atoms. J. Chem. Theory </a:t>
            </a:r>
            <a:r>
              <a:rPr lang="en-US" sz="800" dirty="0" err="1" smtClean="0"/>
              <a:t>Comput</a:t>
            </a:r>
            <a:r>
              <a:rPr lang="en-US" sz="800" dirty="0" smtClean="0"/>
              <a:t>. 1093. Print.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450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Writhing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measure of the distortion of the curve out of the plane</a:t>
            </a:r>
          </a:p>
          <a:p>
            <a:r>
              <a:rPr lang="en-US" dirty="0" smtClean="0"/>
              <a:t>Sum of signed self-crossings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40407"/>
              </p:ext>
            </p:extLst>
          </p:nvPr>
        </p:nvGraphicFramePr>
        <p:xfrm>
          <a:off x="3121025" y="4378325"/>
          <a:ext cx="25495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1562100" imgH="457200" progId="Equation.3">
                  <p:embed/>
                </p:oleObj>
              </mc:Choice>
              <mc:Fallback>
                <p:oleObj name="Equation" r:id="rId3" imgW="1562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1025" y="4378325"/>
                        <a:ext cx="2549525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03009"/>
              </p:ext>
            </p:extLst>
          </p:nvPr>
        </p:nvGraphicFramePr>
        <p:xfrm>
          <a:off x="1883537" y="5673466"/>
          <a:ext cx="5224525" cy="43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5" imgW="2717800" imgH="228600" progId="Equation.3">
                  <p:embed/>
                </p:oleObj>
              </mc:Choice>
              <mc:Fallback>
                <p:oleObj name="Equation" r:id="rId5" imgW="271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537" y="5673466"/>
                        <a:ext cx="5224525" cy="439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26274"/>
              </p:ext>
            </p:extLst>
          </p:nvPr>
        </p:nvGraphicFramePr>
        <p:xfrm>
          <a:off x="1927108" y="2923735"/>
          <a:ext cx="5030709" cy="8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7" imgW="2730500" imgH="469900" progId="Equation.3">
                  <p:embed/>
                </p:oleObj>
              </mc:Choice>
              <mc:Fallback>
                <p:oleObj name="Equation" r:id="rId7" imgW="2730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108" y="2923735"/>
                        <a:ext cx="5030709" cy="86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1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Twist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52036"/>
              </p:ext>
            </p:extLst>
          </p:nvPr>
        </p:nvGraphicFramePr>
        <p:xfrm>
          <a:off x="2928255" y="3973625"/>
          <a:ext cx="3025055" cy="89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1460500" imgH="431800" progId="Equation.3">
                  <p:embed/>
                </p:oleObj>
              </mc:Choice>
              <mc:Fallback>
                <p:oleObj name="Equation" r:id="rId3" imgW="1460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8255" y="3973625"/>
                        <a:ext cx="3025055" cy="894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total twist of one curve about another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498834"/>
              </p:ext>
            </p:extLst>
          </p:nvPr>
        </p:nvGraphicFramePr>
        <p:xfrm>
          <a:off x="1878870" y="2581412"/>
          <a:ext cx="5049683" cy="78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5" imgW="2527300" imgH="393700" progId="Equation.3">
                  <p:embed/>
                </p:oleObj>
              </mc:Choice>
              <mc:Fallback>
                <p:oleObj name="Equation" r:id="rId5" imgW="2527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870" y="2581412"/>
                        <a:ext cx="5049683" cy="78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4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Number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495833"/>
              </p:ext>
            </p:extLst>
          </p:nvPr>
        </p:nvGraphicFramePr>
        <p:xfrm>
          <a:off x="2622088" y="4395769"/>
          <a:ext cx="33766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2088" y="4395769"/>
                        <a:ext cx="3376613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29948"/>
              </p:ext>
            </p:extLst>
          </p:nvPr>
        </p:nvGraphicFramePr>
        <p:xfrm>
          <a:off x="1418413" y="5933603"/>
          <a:ext cx="6375808" cy="53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2730500" imgH="228600" progId="Equation.3">
                  <p:embed/>
                </p:oleObj>
              </mc:Choice>
              <mc:Fallback>
                <p:oleObj name="Equation" r:id="rId6" imgW="273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8413" y="5933603"/>
                        <a:ext cx="6375808" cy="533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Describes the entanglement of two closed space curves</a:t>
            </a:r>
          </a:p>
          <a:p>
            <a:r>
              <a:rPr lang="en-US" dirty="0" smtClean="0"/>
              <a:t>Topological invariant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65378"/>
              </p:ext>
            </p:extLst>
          </p:nvPr>
        </p:nvGraphicFramePr>
        <p:xfrm>
          <a:off x="1215099" y="3027668"/>
          <a:ext cx="6000800" cy="85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3314700" imgH="469900" progId="Equation.3">
                  <p:embed/>
                </p:oleObj>
              </mc:Choice>
              <mc:Fallback>
                <p:oleObj name="Equation" r:id="rId8" imgW="331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5099" y="3027668"/>
                        <a:ext cx="6000800" cy="85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7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making the computations accurate</a:t>
            </a:r>
          </a:p>
          <a:p>
            <a:endParaRPr lang="en-US" dirty="0"/>
          </a:p>
          <a:p>
            <a:r>
              <a:rPr lang="en-US" dirty="0" smtClean="0"/>
              <a:t>Use my code to analyze larger RNA molecules</a:t>
            </a:r>
          </a:p>
          <a:p>
            <a:pPr lvl="1"/>
            <a:r>
              <a:rPr lang="en-US" dirty="0" smtClean="0"/>
              <a:t>Twister Ribozyme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5-07-13 at 5.2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38" y="3610525"/>
            <a:ext cx="2095500" cy="2667000"/>
          </a:xfrm>
          <a:prstGeom prst="rect">
            <a:avLst/>
          </a:prstGeom>
        </p:spPr>
      </p:pic>
      <p:pic>
        <p:nvPicPr>
          <p:cNvPr id="5" name="Picture 4" descr="Screen Shot 2015-07-13 at 12.3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63" y="3610525"/>
            <a:ext cx="1713311" cy="2550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579" y="6338500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4881471" y="6452837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Lu XJ, </a:t>
            </a:r>
            <a:r>
              <a:rPr lang="en-US" sz="600" dirty="0" err="1"/>
              <a:t>Bussemaker</a:t>
            </a:r>
            <a:r>
              <a:rPr lang="en-US" sz="600" dirty="0"/>
              <a:t> HJ, Olson WK. DSSR: an integrated software tool for dissecting the spatial structure of RNA. Preprint</a:t>
            </a:r>
            <a:r>
              <a:rPr lang="en-US" sz="600" dirty="0" smtClean="0"/>
              <a:t>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802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576</TotalTime>
  <Words>600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Clarity</vt:lpstr>
      <vt:lpstr>Equation</vt:lpstr>
      <vt:lpstr>Characterizing the Geometry and Topology of RNA</vt:lpstr>
      <vt:lpstr>RNA Background</vt:lpstr>
      <vt:lpstr>RNA Junctions</vt:lpstr>
      <vt:lpstr>Ribbon Structure and Material Frames</vt:lpstr>
      <vt:lpstr>Discrete Curve</vt:lpstr>
      <vt:lpstr>Writhing Number</vt:lpstr>
      <vt:lpstr>Total Twist</vt:lpstr>
      <vt:lpstr>Linking Number</vt:lpstr>
      <vt:lpstr>Future Work</vt:lpstr>
      <vt:lpstr>Acknowledgements</vt:lpstr>
      <vt:lpstr>Literature Cited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the Geometry and Topology of RNA</dc:title>
  <dc:creator>OlsonGroup</dc:creator>
  <cp:lastModifiedBy>REU</cp:lastModifiedBy>
  <cp:revision>34</cp:revision>
  <dcterms:created xsi:type="dcterms:W3CDTF">2015-07-13T16:09:24Z</dcterms:created>
  <dcterms:modified xsi:type="dcterms:W3CDTF">2015-07-18T21:58:23Z</dcterms:modified>
</cp:coreProperties>
</file>